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8" r:id="rId1"/>
  </p:sldMasterIdLst>
  <p:sldIdLst>
    <p:sldId id="256" r:id="rId2"/>
    <p:sldId id="257" r:id="rId3"/>
    <p:sldId id="259" r:id="rId4"/>
    <p:sldId id="261" r:id="rId5"/>
    <p:sldId id="296" r:id="rId6"/>
    <p:sldId id="297" r:id="rId7"/>
    <p:sldId id="298" r:id="rId8"/>
    <p:sldId id="300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272" r:id="rId17"/>
    <p:sldId id="307" r:id="rId18"/>
    <p:sldId id="308" r:id="rId19"/>
    <p:sldId id="271" r:id="rId2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79351-462C-406D-A2EE-DC0DF874B2E9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4D06521-5B7D-43A4-9198-FADA748ED6B2}">
      <dgm:prSet phldrT="[Текст]"/>
      <dgm:spPr/>
      <dgm:t>
        <a:bodyPr/>
        <a:lstStyle/>
        <a:p>
          <a:r>
            <a:rPr lang="lt-LT" dirty="0" smtClean="0">
              <a:solidFill>
                <a:schemeClr val="tx1"/>
              </a:solidFill>
            </a:rPr>
            <a:t>Teigiamas mikroklimatas ugdymo įstaigoje ir grupėje</a:t>
          </a:r>
          <a:endParaRPr lang="ru-RU" dirty="0">
            <a:solidFill>
              <a:schemeClr val="tx1"/>
            </a:solidFill>
          </a:endParaRPr>
        </a:p>
      </dgm:t>
    </dgm:pt>
    <dgm:pt modelId="{8C704E0E-B344-49B1-AAB8-9A19662F7ED6}" type="parTrans" cxnId="{4FD72366-FBC8-403F-8CD2-C9943066757F}">
      <dgm:prSet/>
      <dgm:spPr/>
      <dgm:t>
        <a:bodyPr/>
        <a:lstStyle/>
        <a:p>
          <a:endParaRPr lang="ru-RU"/>
        </a:p>
      </dgm:t>
    </dgm:pt>
    <dgm:pt modelId="{7765D686-029C-4D61-9866-71727D8AACB2}" type="sibTrans" cxnId="{4FD72366-FBC8-403F-8CD2-C9943066757F}">
      <dgm:prSet/>
      <dgm:spPr/>
      <dgm:t>
        <a:bodyPr/>
        <a:lstStyle/>
        <a:p>
          <a:endParaRPr lang="ru-RU"/>
        </a:p>
      </dgm:t>
    </dgm:pt>
    <dgm:pt modelId="{F07B342E-AE34-401F-9735-A747AF4E7B04}">
      <dgm:prSet phldrT="[Текст]"/>
      <dgm:spPr/>
      <dgm:t>
        <a:bodyPr/>
        <a:lstStyle/>
        <a:p>
          <a:r>
            <a:rPr lang="lt-LT" dirty="0" smtClean="0">
              <a:solidFill>
                <a:schemeClr val="tx1"/>
              </a:solidFill>
            </a:rPr>
            <a:t>Didaktinių, pažintinių žaidimų taikymas </a:t>
          </a:r>
          <a:endParaRPr lang="ru-RU" dirty="0">
            <a:solidFill>
              <a:schemeClr val="tx1"/>
            </a:solidFill>
          </a:endParaRPr>
        </a:p>
      </dgm:t>
    </dgm:pt>
    <dgm:pt modelId="{323B0445-FD1A-4532-8801-2E6553590A6A}" type="parTrans" cxnId="{4CDAECE2-1AD6-44F2-A0B7-9DF88E862AE6}">
      <dgm:prSet/>
      <dgm:spPr/>
      <dgm:t>
        <a:bodyPr/>
        <a:lstStyle/>
        <a:p>
          <a:endParaRPr lang="ru-RU"/>
        </a:p>
      </dgm:t>
    </dgm:pt>
    <dgm:pt modelId="{94BBFA64-99C6-43A2-84A7-985E4F6C27A7}" type="sibTrans" cxnId="{4CDAECE2-1AD6-44F2-A0B7-9DF88E862AE6}">
      <dgm:prSet/>
      <dgm:spPr/>
      <dgm:t>
        <a:bodyPr/>
        <a:lstStyle/>
        <a:p>
          <a:endParaRPr lang="ru-RU"/>
        </a:p>
      </dgm:t>
    </dgm:pt>
    <dgm:pt modelId="{5C13C337-32C4-4886-88D6-027B62D82332}">
      <dgm:prSet phldrT="[Текст]"/>
      <dgm:spPr/>
      <dgm:t>
        <a:bodyPr/>
        <a:lstStyle/>
        <a:p>
          <a:r>
            <a:rPr lang="lt-LT" dirty="0" smtClean="0">
              <a:solidFill>
                <a:schemeClr val="tx1"/>
              </a:solidFill>
            </a:rPr>
            <a:t>IKT taikymas </a:t>
          </a:r>
          <a:endParaRPr lang="ru-RU" dirty="0">
            <a:solidFill>
              <a:schemeClr val="tx1"/>
            </a:solidFill>
          </a:endParaRPr>
        </a:p>
      </dgm:t>
    </dgm:pt>
    <dgm:pt modelId="{0FE507D5-6A38-45E9-93A8-8903C38290B7}" type="parTrans" cxnId="{CBF59A42-B2CC-4422-B53C-442AEA2A5691}">
      <dgm:prSet/>
      <dgm:spPr/>
      <dgm:t>
        <a:bodyPr/>
        <a:lstStyle/>
        <a:p>
          <a:endParaRPr lang="ru-RU"/>
        </a:p>
      </dgm:t>
    </dgm:pt>
    <dgm:pt modelId="{7D823587-28F0-455F-B00E-449D2B58B090}" type="sibTrans" cxnId="{CBF59A42-B2CC-4422-B53C-442AEA2A5691}">
      <dgm:prSet/>
      <dgm:spPr/>
      <dgm:t>
        <a:bodyPr/>
        <a:lstStyle/>
        <a:p>
          <a:endParaRPr lang="ru-RU"/>
        </a:p>
      </dgm:t>
    </dgm:pt>
    <dgm:pt modelId="{EF1F5FDA-4CD5-4701-9176-4E6041129F46}">
      <dgm:prSet phldrT="[Текст]"/>
      <dgm:spPr/>
      <dgm:t>
        <a:bodyPr/>
        <a:lstStyle/>
        <a:p>
          <a:r>
            <a:rPr lang="lt-LT" dirty="0" smtClean="0">
              <a:solidFill>
                <a:schemeClr val="tx1"/>
              </a:solidFill>
            </a:rPr>
            <a:t>Aktyvaus ugdymo metodų taikymas</a:t>
          </a:r>
          <a:endParaRPr lang="ru-RU" dirty="0">
            <a:solidFill>
              <a:schemeClr val="tx1"/>
            </a:solidFill>
          </a:endParaRPr>
        </a:p>
      </dgm:t>
    </dgm:pt>
    <dgm:pt modelId="{20F37516-A644-4B7E-89AB-66BA91814D4D}" type="parTrans" cxnId="{6BE851AD-9D51-43C1-9258-F0C3CB37F139}">
      <dgm:prSet/>
      <dgm:spPr/>
      <dgm:t>
        <a:bodyPr/>
        <a:lstStyle/>
        <a:p>
          <a:endParaRPr lang="ru-RU"/>
        </a:p>
      </dgm:t>
    </dgm:pt>
    <dgm:pt modelId="{5E7DDD59-CA87-47BB-BE07-3756B9A61FE3}" type="sibTrans" cxnId="{6BE851AD-9D51-43C1-9258-F0C3CB37F139}">
      <dgm:prSet/>
      <dgm:spPr/>
      <dgm:t>
        <a:bodyPr/>
        <a:lstStyle/>
        <a:p>
          <a:endParaRPr lang="ru-RU"/>
        </a:p>
      </dgm:t>
    </dgm:pt>
    <dgm:pt modelId="{73B98299-1B59-4E74-AA08-E0A54766D140}" type="pres">
      <dgm:prSet presAssocID="{FB179351-462C-406D-A2EE-DC0DF874B2E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6DAAFA1-814B-453F-BF49-151F826FEA9E}" type="pres">
      <dgm:prSet presAssocID="{FB179351-462C-406D-A2EE-DC0DF874B2E9}" presName="arrow" presStyleLbl="bgShp" presStyleIdx="0" presStyleCnt="1"/>
      <dgm:spPr/>
    </dgm:pt>
    <dgm:pt modelId="{EC520322-874A-4946-AEF4-F2A151778E50}" type="pres">
      <dgm:prSet presAssocID="{FB179351-462C-406D-A2EE-DC0DF874B2E9}" presName="linearProcess" presStyleCnt="0"/>
      <dgm:spPr/>
    </dgm:pt>
    <dgm:pt modelId="{F1AFE9E3-2EBD-4527-827D-165260CF2C00}" type="pres">
      <dgm:prSet presAssocID="{54D06521-5B7D-43A4-9198-FADA748ED6B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0F6FB-2F4E-4554-AD4B-B5C1FDD68C78}" type="pres">
      <dgm:prSet presAssocID="{7765D686-029C-4D61-9866-71727D8AACB2}" presName="sibTrans" presStyleCnt="0"/>
      <dgm:spPr/>
    </dgm:pt>
    <dgm:pt modelId="{0E4D110D-4AB3-453B-B70C-5840F431CA09}" type="pres">
      <dgm:prSet presAssocID="{F07B342E-AE34-401F-9735-A747AF4E7B0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AAA91-04CD-4EAA-81C2-E814494E483B}" type="pres">
      <dgm:prSet presAssocID="{94BBFA64-99C6-43A2-84A7-985E4F6C27A7}" presName="sibTrans" presStyleCnt="0"/>
      <dgm:spPr/>
    </dgm:pt>
    <dgm:pt modelId="{F125D561-C5E0-4D71-86E6-EF20DA4DD060}" type="pres">
      <dgm:prSet presAssocID="{5C13C337-32C4-4886-88D6-027B62D8233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77622-EAB5-4687-88FF-962CC99A460D}" type="pres">
      <dgm:prSet presAssocID="{7D823587-28F0-455F-B00E-449D2B58B090}" presName="sibTrans" presStyleCnt="0"/>
      <dgm:spPr/>
    </dgm:pt>
    <dgm:pt modelId="{3FAB4D34-096F-48AC-94E8-BD1EACD3ADAF}" type="pres">
      <dgm:prSet presAssocID="{EF1F5FDA-4CD5-4701-9176-4E6041129F4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4FD72366-FBC8-403F-8CD2-C9943066757F}" srcId="{FB179351-462C-406D-A2EE-DC0DF874B2E9}" destId="{54D06521-5B7D-43A4-9198-FADA748ED6B2}" srcOrd="0" destOrd="0" parTransId="{8C704E0E-B344-49B1-AAB8-9A19662F7ED6}" sibTransId="{7765D686-029C-4D61-9866-71727D8AACB2}"/>
    <dgm:cxn modelId="{B8FBFC4D-AD25-4841-A2B6-B723E81B2C09}" type="presOf" srcId="{EF1F5FDA-4CD5-4701-9176-4E6041129F46}" destId="{3FAB4D34-096F-48AC-94E8-BD1EACD3ADAF}" srcOrd="0" destOrd="0" presId="urn:microsoft.com/office/officeart/2005/8/layout/hProcess9"/>
    <dgm:cxn modelId="{1E1B0847-83C6-4C4C-867D-1054AF89F026}" type="presOf" srcId="{FB179351-462C-406D-A2EE-DC0DF874B2E9}" destId="{73B98299-1B59-4E74-AA08-E0A54766D140}" srcOrd="0" destOrd="0" presId="urn:microsoft.com/office/officeart/2005/8/layout/hProcess9"/>
    <dgm:cxn modelId="{CBF59A42-B2CC-4422-B53C-442AEA2A5691}" srcId="{FB179351-462C-406D-A2EE-DC0DF874B2E9}" destId="{5C13C337-32C4-4886-88D6-027B62D82332}" srcOrd="2" destOrd="0" parTransId="{0FE507D5-6A38-45E9-93A8-8903C38290B7}" sibTransId="{7D823587-28F0-455F-B00E-449D2B58B090}"/>
    <dgm:cxn modelId="{4CDAECE2-1AD6-44F2-A0B7-9DF88E862AE6}" srcId="{FB179351-462C-406D-A2EE-DC0DF874B2E9}" destId="{F07B342E-AE34-401F-9735-A747AF4E7B04}" srcOrd="1" destOrd="0" parTransId="{323B0445-FD1A-4532-8801-2E6553590A6A}" sibTransId="{94BBFA64-99C6-43A2-84A7-985E4F6C27A7}"/>
    <dgm:cxn modelId="{F9F6E3C2-DA36-40AB-8DA8-AF77D4B6643E}" type="presOf" srcId="{F07B342E-AE34-401F-9735-A747AF4E7B04}" destId="{0E4D110D-4AB3-453B-B70C-5840F431CA09}" srcOrd="0" destOrd="0" presId="urn:microsoft.com/office/officeart/2005/8/layout/hProcess9"/>
    <dgm:cxn modelId="{056C4C8D-D2F4-482B-98A2-CA4A93A4379B}" type="presOf" srcId="{54D06521-5B7D-43A4-9198-FADA748ED6B2}" destId="{F1AFE9E3-2EBD-4527-827D-165260CF2C00}" srcOrd="0" destOrd="0" presId="urn:microsoft.com/office/officeart/2005/8/layout/hProcess9"/>
    <dgm:cxn modelId="{6BE851AD-9D51-43C1-9258-F0C3CB37F139}" srcId="{FB179351-462C-406D-A2EE-DC0DF874B2E9}" destId="{EF1F5FDA-4CD5-4701-9176-4E6041129F46}" srcOrd="3" destOrd="0" parTransId="{20F37516-A644-4B7E-89AB-66BA91814D4D}" sibTransId="{5E7DDD59-CA87-47BB-BE07-3756B9A61FE3}"/>
    <dgm:cxn modelId="{315FD588-6AD4-48F8-A8BE-61C3DD296E05}" type="presOf" srcId="{5C13C337-32C4-4886-88D6-027B62D82332}" destId="{F125D561-C5E0-4D71-86E6-EF20DA4DD060}" srcOrd="0" destOrd="0" presId="urn:microsoft.com/office/officeart/2005/8/layout/hProcess9"/>
    <dgm:cxn modelId="{A05437BB-2098-446D-BD34-722C3D8D217A}" type="presParOf" srcId="{73B98299-1B59-4E74-AA08-E0A54766D140}" destId="{66DAAFA1-814B-453F-BF49-151F826FEA9E}" srcOrd="0" destOrd="0" presId="urn:microsoft.com/office/officeart/2005/8/layout/hProcess9"/>
    <dgm:cxn modelId="{75A56942-9277-4545-B5B6-124648B6096C}" type="presParOf" srcId="{73B98299-1B59-4E74-AA08-E0A54766D140}" destId="{EC520322-874A-4946-AEF4-F2A151778E50}" srcOrd="1" destOrd="0" presId="urn:microsoft.com/office/officeart/2005/8/layout/hProcess9"/>
    <dgm:cxn modelId="{8D2A2F44-C617-4FDA-8598-909852AEBF2F}" type="presParOf" srcId="{EC520322-874A-4946-AEF4-F2A151778E50}" destId="{F1AFE9E3-2EBD-4527-827D-165260CF2C00}" srcOrd="0" destOrd="0" presId="urn:microsoft.com/office/officeart/2005/8/layout/hProcess9"/>
    <dgm:cxn modelId="{62637340-D9F2-44C3-9FF8-092101AB1793}" type="presParOf" srcId="{EC520322-874A-4946-AEF4-F2A151778E50}" destId="{F830F6FB-2F4E-4554-AD4B-B5C1FDD68C78}" srcOrd="1" destOrd="0" presId="urn:microsoft.com/office/officeart/2005/8/layout/hProcess9"/>
    <dgm:cxn modelId="{7AB86EC3-B51A-495B-A0A9-8EC040DE93CF}" type="presParOf" srcId="{EC520322-874A-4946-AEF4-F2A151778E50}" destId="{0E4D110D-4AB3-453B-B70C-5840F431CA09}" srcOrd="2" destOrd="0" presId="urn:microsoft.com/office/officeart/2005/8/layout/hProcess9"/>
    <dgm:cxn modelId="{9A965F85-1284-4E88-AECA-DF6518C15A2E}" type="presParOf" srcId="{EC520322-874A-4946-AEF4-F2A151778E50}" destId="{3B6AAA91-04CD-4EAA-81C2-E814494E483B}" srcOrd="3" destOrd="0" presId="urn:microsoft.com/office/officeart/2005/8/layout/hProcess9"/>
    <dgm:cxn modelId="{53647F91-450C-416D-BC2F-1A6FB0EE86FC}" type="presParOf" srcId="{EC520322-874A-4946-AEF4-F2A151778E50}" destId="{F125D561-C5E0-4D71-86E6-EF20DA4DD060}" srcOrd="4" destOrd="0" presId="urn:microsoft.com/office/officeart/2005/8/layout/hProcess9"/>
    <dgm:cxn modelId="{6BC1460B-D518-4C75-AC95-4C92589E32BF}" type="presParOf" srcId="{EC520322-874A-4946-AEF4-F2A151778E50}" destId="{3DF77622-EAB5-4687-88FF-962CC99A460D}" srcOrd="5" destOrd="0" presId="urn:microsoft.com/office/officeart/2005/8/layout/hProcess9"/>
    <dgm:cxn modelId="{D6554763-45CD-4574-BBF1-7653754024BD}" type="presParOf" srcId="{EC520322-874A-4946-AEF4-F2A151778E50}" destId="{3FAB4D34-096F-48AC-94E8-BD1EACD3ADA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815F78-9723-4A6C-9900-76AD8DFC0F2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438CCD1-F5C2-47A3-9DE7-DF15D808B3F0}">
      <dgm:prSet phldrT="[Текст]" custT="1"/>
      <dgm:spPr/>
      <dgm:t>
        <a:bodyPr/>
        <a:lstStyle/>
        <a:p>
          <a:r>
            <a: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Plėsti akiratį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5E23B-CFCE-4132-BF44-D1C3E3E3243F}" type="parTrans" cxnId="{6F489BF6-C8BA-458B-A578-AAB1551DA052}">
      <dgm:prSet/>
      <dgm:spPr/>
      <dgm:t>
        <a:bodyPr/>
        <a:lstStyle/>
        <a:p>
          <a:endParaRPr lang="ru-RU"/>
        </a:p>
      </dgm:t>
    </dgm:pt>
    <dgm:pt modelId="{57E348F8-1041-40EB-A2DD-D39DFDE212BD}" type="sibTrans" cxnId="{6F489BF6-C8BA-458B-A578-AAB1551DA052}">
      <dgm:prSet custT="1"/>
      <dgm:spPr/>
      <dgm:t>
        <a:bodyPr/>
        <a:lstStyle/>
        <a:p>
          <a:r>
            <a:rPr lang="lt-LT" sz="2400" b="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Lavinti  vaiko protą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734B28-E185-456D-A103-24C401D21CD9}">
      <dgm:prSet phldrT="[Текст]" custT="1"/>
      <dgm:spPr/>
      <dgm:t>
        <a:bodyPr/>
        <a:lstStyle/>
        <a:p>
          <a:r>
            <a: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Lavinami vaikų pažinimo gebėjimai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E36775-C8C8-4ED5-BA76-7014F5E1A401}" type="parTrans" cxnId="{3E154364-175C-44D2-8A3B-F79E0C029AFD}">
      <dgm:prSet/>
      <dgm:spPr/>
      <dgm:t>
        <a:bodyPr/>
        <a:lstStyle/>
        <a:p>
          <a:endParaRPr lang="ru-RU"/>
        </a:p>
      </dgm:t>
    </dgm:pt>
    <dgm:pt modelId="{4D225E05-6D73-4E9B-94F7-A4EE92AF4F1C}" type="sibTrans" cxnId="{3E154364-175C-44D2-8A3B-F79E0C029AFD}">
      <dgm:prSet custT="1"/>
      <dgm:spPr/>
      <dgm:t>
        <a:bodyPr/>
        <a:lstStyle/>
        <a:p>
          <a:r>
            <a: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Mokyti ir įtvirtinti tai ko buvo išmokta anksčiau 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5C3419-81E8-4EC2-97CD-3D449021C6CB}">
      <dgm:prSet phldrT="[Текст]" custT="1"/>
      <dgm:spPr/>
      <dgm:t>
        <a:bodyPr/>
        <a:lstStyle/>
        <a:p>
          <a:r>
            <a: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Lavinamas valingas dėmesys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16FE1E-7DB5-4E00-ACBE-00173EEA9949}" type="parTrans" cxnId="{20AFA504-D29B-401C-8D97-94B237CA1FE2}">
      <dgm:prSet/>
      <dgm:spPr/>
      <dgm:t>
        <a:bodyPr/>
        <a:lstStyle/>
        <a:p>
          <a:endParaRPr lang="ru-RU"/>
        </a:p>
      </dgm:t>
    </dgm:pt>
    <dgm:pt modelId="{3ADB12ED-2296-4885-AEAD-EFC35F0C9434}" type="sibTrans" cxnId="{20AFA504-D29B-401C-8D97-94B237CA1FE2}">
      <dgm:prSet custT="1"/>
      <dgm:spPr/>
      <dgm:t>
        <a:bodyPr/>
        <a:lstStyle/>
        <a:p>
          <a:r>
            <a: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Ugdoma vaikų kalba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CD0F4B-83C9-47E4-B866-C415B863B16E}">
      <dgm:prSet phldrT="[Текст]" custT="1"/>
      <dgm:spPr/>
      <dgm:t>
        <a:bodyPr/>
        <a:lstStyle/>
        <a:p>
          <a:r>
            <a: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Didaktinių žaidimų paskirtis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D3D9FF-CF78-4839-A943-E3C2D431AFA7}" type="sibTrans" cxnId="{CA665E4E-0BDB-46E1-BD74-9F74C370A41B}">
      <dgm:prSet/>
      <dgm:spPr/>
      <dgm:t>
        <a:bodyPr/>
        <a:lstStyle/>
        <a:p>
          <a:endParaRPr lang="ru-RU"/>
        </a:p>
      </dgm:t>
    </dgm:pt>
    <dgm:pt modelId="{5A53441B-ADFC-467B-ABA8-FF7322FF1DB2}" type="parTrans" cxnId="{CA665E4E-0BDB-46E1-BD74-9F74C370A41B}">
      <dgm:prSet/>
      <dgm:spPr/>
      <dgm:t>
        <a:bodyPr/>
        <a:lstStyle/>
        <a:p>
          <a:endParaRPr lang="ru-RU"/>
        </a:p>
      </dgm:t>
    </dgm:pt>
    <dgm:pt modelId="{F838E81E-E529-4226-A31F-E8D284AC8AF4}" type="pres">
      <dgm:prSet presAssocID="{24815F78-9723-4A6C-9900-76AD8DFC0F2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lt-LT"/>
        </a:p>
      </dgm:t>
    </dgm:pt>
    <dgm:pt modelId="{CB837D77-0451-4D7D-AC66-0E1565DED783}" type="pres">
      <dgm:prSet presAssocID="{1438CCD1-F5C2-47A3-9DE7-DF15D808B3F0}" presName="composite" presStyleCnt="0"/>
      <dgm:spPr/>
    </dgm:pt>
    <dgm:pt modelId="{42B001B6-D16A-4C8C-8932-0092FD404C82}" type="pres">
      <dgm:prSet presAssocID="{1438CCD1-F5C2-47A3-9DE7-DF15D808B3F0}" presName="Parent1" presStyleLbl="node1" presStyleIdx="0" presStyleCnt="6" custLinFactNeighborX="-736" custLinFactNeighborY="-14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65331-FFC3-48CC-BC9B-2F2D8A8BB371}" type="pres">
      <dgm:prSet presAssocID="{1438CCD1-F5C2-47A3-9DE7-DF15D808B3F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BE0DE-E53C-4927-BB3B-918C5AA10CA4}" type="pres">
      <dgm:prSet presAssocID="{1438CCD1-F5C2-47A3-9DE7-DF15D808B3F0}" presName="BalanceSpacing" presStyleCnt="0"/>
      <dgm:spPr/>
    </dgm:pt>
    <dgm:pt modelId="{85F26F1D-8BCE-4A73-8928-6E8F7E582DC9}" type="pres">
      <dgm:prSet presAssocID="{1438CCD1-F5C2-47A3-9DE7-DF15D808B3F0}" presName="BalanceSpacing1" presStyleCnt="0"/>
      <dgm:spPr/>
    </dgm:pt>
    <dgm:pt modelId="{D8259449-CBDD-4194-A3E3-883CD7CCAFA9}" type="pres">
      <dgm:prSet presAssocID="{57E348F8-1041-40EB-A2DD-D39DFDE212BD}" presName="Accent1Text" presStyleLbl="node1" presStyleIdx="1" presStyleCnt="6"/>
      <dgm:spPr/>
      <dgm:t>
        <a:bodyPr/>
        <a:lstStyle/>
        <a:p>
          <a:endParaRPr lang="ru-RU"/>
        </a:p>
      </dgm:t>
    </dgm:pt>
    <dgm:pt modelId="{0CC18061-0D37-4192-89A6-45D884753311}" type="pres">
      <dgm:prSet presAssocID="{57E348F8-1041-40EB-A2DD-D39DFDE212BD}" presName="spaceBetweenRectangles" presStyleCnt="0"/>
      <dgm:spPr/>
    </dgm:pt>
    <dgm:pt modelId="{0F4C0F1C-2D28-40A4-8E7C-E7D40D93D98D}" type="pres">
      <dgm:prSet presAssocID="{A9734B28-E185-456D-A103-24C401D21CD9}" presName="composite" presStyleCnt="0"/>
      <dgm:spPr/>
    </dgm:pt>
    <dgm:pt modelId="{70979F15-C228-400B-9589-D895F7E03D6D}" type="pres">
      <dgm:prSet presAssocID="{A9734B28-E185-456D-A103-24C401D21CD9}" presName="Parent1" presStyleLbl="node1" presStyleIdx="2" presStyleCnt="6" custScaleX="1235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2604188-98B9-4360-9310-3A26F5327177}" type="pres">
      <dgm:prSet presAssocID="{A9734B28-E185-456D-A103-24C401D21CD9}" presName="Childtext1" presStyleLbl="revTx" presStyleIdx="1" presStyleCnt="3" custLinFactNeighborX="-14136" custLinFactNeighborY="-23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929FE-51C3-41D7-9B7C-453ADD64542B}" type="pres">
      <dgm:prSet presAssocID="{A9734B28-E185-456D-A103-24C401D21CD9}" presName="BalanceSpacing" presStyleCnt="0"/>
      <dgm:spPr/>
    </dgm:pt>
    <dgm:pt modelId="{5CEAE393-1011-441B-9572-8F3A81699397}" type="pres">
      <dgm:prSet presAssocID="{A9734B28-E185-456D-A103-24C401D21CD9}" presName="BalanceSpacing1" presStyleCnt="0"/>
      <dgm:spPr/>
    </dgm:pt>
    <dgm:pt modelId="{CF783A8E-1385-48DE-B0DF-3EC90FD130F8}" type="pres">
      <dgm:prSet presAssocID="{4D225E05-6D73-4E9B-94F7-A4EE92AF4F1C}" presName="Accent1Text" presStyleLbl="node1" presStyleIdx="3" presStyleCnt="6" custScaleX="116697" custLinFactNeighborX="17548" custLinFactNeighborY="-694"/>
      <dgm:spPr/>
      <dgm:t>
        <a:bodyPr/>
        <a:lstStyle/>
        <a:p>
          <a:endParaRPr lang="ru-RU"/>
        </a:p>
      </dgm:t>
    </dgm:pt>
    <dgm:pt modelId="{7671B977-182C-4F95-A052-E38DE4609466}" type="pres">
      <dgm:prSet presAssocID="{4D225E05-6D73-4E9B-94F7-A4EE92AF4F1C}" presName="spaceBetweenRectangles" presStyleCnt="0"/>
      <dgm:spPr/>
    </dgm:pt>
    <dgm:pt modelId="{CD7DB5A2-DCA5-4718-8F69-986BC2B51F49}" type="pres">
      <dgm:prSet presAssocID="{415C3419-81E8-4EC2-97CD-3D449021C6CB}" presName="composite" presStyleCnt="0"/>
      <dgm:spPr/>
    </dgm:pt>
    <dgm:pt modelId="{78E0CA84-F3BC-4946-B9A0-F56BBEF8F825}" type="pres">
      <dgm:prSet presAssocID="{415C3419-81E8-4EC2-97CD-3D449021C6CB}" presName="Parent1" presStyleLbl="node1" presStyleIdx="4" presStyleCnt="6" custScaleX="130160" custLinFactNeighborX="11167" custLinFactNeighborY="-48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A0447DD-120C-4AB4-9EE2-34771743B72E}" type="pres">
      <dgm:prSet presAssocID="{415C3419-81E8-4EC2-97CD-3D449021C6C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E6659-89DE-4A87-AEA9-BE4DF9048FF9}" type="pres">
      <dgm:prSet presAssocID="{415C3419-81E8-4EC2-97CD-3D449021C6CB}" presName="BalanceSpacing" presStyleCnt="0"/>
      <dgm:spPr/>
    </dgm:pt>
    <dgm:pt modelId="{6A4912EE-2125-460B-982C-CD8F51C0B2F9}" type="pres">
      <dgm:prSet presAssocID="{415C3419-81E8-4EC2-97CD-3D449021C6CB}" presName="BalanceSpacing1" presStyleCnt="0"/>
      <dgm:spPr/>
    </dgm:pt>
    <dgm:pt modelId="{6AA6289E-F9BE-431C-A768-B8D3952A1292}" type="pres">
      <dgm:prSet presAssocID="{3ADB12ED-2296-4885-AEAD-EFC35F0C9434}" presName="Accent1Text" presStyleLbl="node1" presStyleIdx="5" presStyleCnt="6" custScaleX="116476" custLinFactNeighborX="-7977" custLinFactNeighborY="-4127"/>
      <dgm:spPr/>
      <dgm:t>
        <a:bodyPr/>
        <a:lstStyle/>
        <a:p>
          <a:endParaRPr lang="lt-LT"/>
        </a:p>
      </dgm:t>
    </dgm:pt>
  </dgm:ptLst>
  <dgm:cxnLst>
    <dgm:cxn modelId="{1EEECF0A-6706-43E5-AFE9-CABCA1DCFB4C}" type="presOf" srcId="{A9734B28-E185-456D-A103-24C401D21CD9}" destId="{70979F15-C228-400B-9589-D895F7E03D6D}" srcOrd="0" destOrd="0" presId="urn:microsoft.com/office/officeart/2008/layout/AlternatingHexagons"/>
    <dgm:cxn modelId="{8B187D71-4515-41FA-8DE7-3A992BE6ED5B}" type="presOf" srcId="{415C3419-81E8-4EC2-97CD-3D449021C6CB}" destId="{78E0CA84-F3BC-4946-B9A0-F56BBEF8F825}" srcOrd="0" destOrd="0" presId="urn:microsoft.com/office/officeart/2008/layout/AlternatingHexagons"/>
    <dgm:cxn modelId="{DE855F43-05BA-41A4-ACF9-2641554ED825}" type="presOf" srcId="{1438CCD1-F5C2-47A3-9DE7-DF15D808B3F0}" destId="{42B001B6-D16A-4C8C-8932-0092FD404C82}" srcOrd="0" destOrd="0" presId="urn:microsoft.com/office/officeart/2008/layout/AlternatingHexagons"/>
    <dgm:cxn modelId="{549E3B81-5CD0-4086-AF21-202F6036A2E2}" type="presOf" srcId="{3ADB12ED-2296-4885-AEAD-EFC35F0C9434}" destId="{6AA6289E-F9BE-431C-A768-B8D3952A1292}" srcOrd="0" destOrd="0" presId="urn:microsoft.com/office/officeart/2008/layout/AlternatingHexagons"/>
    <dgm:cxn modelId="{CA665E4E-0BDB-46E1-BD74-9F74C370A41B}" srcId="{A9734B28-E185-456D-A103-24C401D21CD9}" destId="{45CD0F4B-83C9-47E4-B866-C415B863B16E}" srcOrd="0" destOrd="0" parTransId="{5A53441B-ADFC-467B-ABA8-FF7322FF1DB2}" sibTransId="{D2D3D9FF-CF78-4839-A943-E3C2D431AFA7}"/>
    <dgm:cxn modelId="{1662D899-2FB7-4B6C-B5A0-8883D43F1D33}" type="presOf" srcId="{57E348F8-1041-40EB-A2DD-D39DFDE212BD}" destId="{D8259449-CBDD-4194-A3E3-883CD7CCAFA9}" srcOrd="0" destOrd="0" presId="urn:microsoft.com/office/officeart/2008/layout/AlternatingHexagons"/>
    <dgm:cxn modelId="{6F489BF6-C8BA-458B-A578-AAB1551DA052}" srcId="{24815F78-9723-4A6C-9900-76AD8DFC0F20}" destId="{1438CCD1-F5C2-47A3-9DE7-DF15D808B3F0}" srcOrd="0" destOrd="0" parTransId="{44B5E23B-CFCE-4132-BF44-D1C3E3E3243F}" sibTransId="{57E348F8-1041-40EB-A2DD-D39DFDE212BD}"/>
    <dgm:cxn modelId="{77DD8134-9AFF-4206-9D19-7D29AFC7880C}" type="presOf" srcId="{24815F78-9723-4A6C-9900-76AD8DFC0F20}" destId="{F838E81E-E529-4226-A31F-E8D284AC8AF4}" srcOrd="0" destOrd="0" presId="urn:microsoft.com/office/officeart/2008/layout/AlternatingHexagons"/>
    <dgm:cxn modelId="{3E154364-175C-44D2-8A3B-F79E0C029AFD}" srcId="{24815F78-9723-4A6C-9900-76AD8DFC0F20}" destId="{A9734B28-E185-456D-A103-24C401D21CD9}" srcOrd="1" destOrd="0" parTransId="{51E36775-C8C8-4ED5-BA76-7014F5E1A401}" sibTransId="{4D225E05-6D73-4E9B-94F7-A4EE92AF4F1C}"/>
    <dgm:cxn modelId="{84A01335-9716-45FC-9374-D11177A71122}" type="presOf" srcId="{4D225E05-6D73-4E9B-94F7-A4EE92AF4F1C}" destId="{CF783A8E-1385-48DE-B0DF-3EC90FD130F8}" srcOrd="0" destOrd="0" presId="urn:microsoft.com/office/officeart/2008/layout/AlternatingHexagons"/>
    <dgm:cxn modelId="{20AFA504-D29B-401C-8D97-94B237CA1FE2}" srcId="{24815F78-9723-4A6C-9900-76AD8DFC0F20}" destId="{415C3419-81E8-4EC2-97CD-3D449021C6CB}" srcOrd="2" destOrd="0" parTransId="{F116FE1E-7DB5-4E00-ACBE-00173EEA9949}" sibTransId="{3ADB12ED-2296-4885-AEAD-EFC35F0C9434}"/>
    <dgm:cxn modelId="{B6FB9C42-EA81-405A-A5CA-E95ED4840E34}" type="presOf" srcId="{45CD0F4B-83C9-47E4-B866-C415B863B16E}" destId="{B2604188-98B9-4360-9310-3A26F5327177}" srcOrd="0" destOrd="0" presId="urn:microsoft.com/office/officeart/2008/layout/AlternatingHexagons"/>
    <dgm:cxn modelId="{538F3A2C-C2D7-49DB-B592-2FCB25342ABB}" type="presParOf" srcId="{F838E81E-E529-4226-A31F-E8D284AC8AF4}" destId="{CB837D77-0451-4D7D-AC66-0E1565DED783}" srcOrd="0" destOrd="0" presId="urn:microsoft.com/office/officeart/2008/layout/AlternatingHexagons"/>
    <dgm:cxn modelId="{5496DBBF-5B4F-455C-BE82-9C5C8671E435}" type="presParOf" srcId="{CB837D77-0451-4D7D-AC66-0E1565DED783}" destId="{42B001B6-D16A-4C8C-8932-0092FD404C82}" srcOrd="0" destOrd="0" presId="urn:microsoft.com/office/officeart/2008/layout/AlternatingHexagons"/>
    <dgm:cxn modelId="{70645E23-25B7-4306-B717-BBA8841C41F8}" type="presParOf" srcId="{CB837D77-0451-4D7D-AC66-0E1565DED783}" destId="{0AA65331-FFC3-48CC-BC9B-2F2D8A8BB371}" srcOrd="1" destOrd="0" presId="urn:microsoft.com/office/officeart/2008/layout/AlternatingHexagons"/>
    <dgm:cxn modelId="{2681F825-8E14-4FAA-9C1B-1BB2CD9E83CB}" type="presParOf" srcId="{CB837D77-0451-4D7D-AC66-0E1565DED783}" destId="{622BE0DE-E53C-4927-BB3B-918C5AA10CA4}" srcOrd="2" destOrd="0" presId="urn:microsoft.com/office/officeart/2008/layout/AlternatingHexagons"/>
    <dgm:cxn modelId="{248C3764-2C5B-4931-AE79-0D9FF1BCBD20}" type="presParOf" srcId="{CB837D77-0451-4D7D-AC66-0E1565DED783}" destId="{85F26F1D-8BCE-4A73-8928-6E8F7E582DC9}" srcOrd="3" destOrd="0" presId="urn:microsoft.com/office/officeart/2008/layout/AlternatingHexagons"/>
    <dgm:cxn modelId="{3DB7B0EB-8ADF-4ADE-9D71-51306AA1960D}" type="presParOf" srcId="{CB837D77-0451-4D7D-AC66-0E1565DED783}" destId="{D8259449-CBDD-4194-A3E3-883CD7CCAFA9}" srcOrd="4" destOrd="0" presId="urn:microsoft.com/office/officeart/2008/layout/AlternatingHexagons"/>
    <dgm:cxn modelId="{C5AACD36-C7E4-4BEC-8924-CB61D07DFDCD}" type="presParOf" srcId="{F838E81E-E529-4226-A31F-E8D284AC8AF4}" destId="{0CC18061-0D37-4192-89A6-45D884753311}" srcOrd="1" destOrd="0" presId="urn:microsoft.com/office/officeart/2008/layout/AlternatingHexagons"/>
    <dgm:cxn modelId="{96271B0D-F36C-4683-B564-1F61ABBA9C2D}" type="presParOf" srcId="{F838E81E-E529-4226-A31F-E8D284AC8AF4}" destId="{0F4C0F1C-2D28-40A4-8E7C-E7D40D93D98D}" srcOrd="2" destOrd="0" presId="urn:microsoft.com/office/officeart/2008/layout/AlternatingHexagons"/>
    <dgm:cxn modelId="{56BFF8E7-A5C1-4CAB-8924-22588747D76C}" type="presParOf" srcId="{0F4C0F1C-2D28-40A4-8E7C-E7D40D93D98D}" destId="{70979F15-C228-400B-9589-D895F7E03D6D}" srcOrd="0" destOrd="0" presId="urn:microsoft.com/office/officeart/2008/layout/AlternatingHexagons"/>
    <dgm:cxn modelId="{5C6A3847-E816-4973-9DC2-55EA154F7732}" type="presParOf" srcId="{0F4C0F1C-2D28-40A4-8E7C-E7D40D93D98D}" destId="{B2604188-98B9-4360-9310-3A26F5327177}" srcOrd="1" destOrd="0" presId="urn:microsoft.com/office/officeart/2008/layout/AlternatingHexagons"/>
    <dgm:cxn modelId="{0F16E8A3-E2A6-414A-B4A3-C07B7198BA9F}" type="presParOf" srcId="{0F4C0F1C-2D28-40A4-8E7C-E7D40D93D98D}" destId="{AC7929FE-51C3-41D7-9B7C-453ADD64542B}" srcOrd="2" destOrd="0" presId="urn:microsoft.com/office/officeart/2008/layout/AlternatingHexagons"/>
    <dgm:cxn modelId="{95144148-5AF2-4DA1-A243-8BA19A9C2C4E}" type="presParOf" srcId="{0F4C0F1C-2D28-40A4-8E7C-E7D40D93D98D}" destId="{5CEAE393-1011-441B-9572-8F3A81699397}" srcOrd="3" destOrd="0" presId="urn:microsoft.com/office/officeart/2008/layout/AlternatingHexagons"/>
    <dgm:cxn modelId="{D60086C8-54A3-4347-8CA0-9336C83C2E64}" type="presParOf" srcId="{0F4C0F1C-2D28-40A4-8E7C-E7D40D93D98D}" destId="{CF783A8E-1385-48DE-B0DF-3EC90FD130F8}" srcOrd="4" destOrd="0" presId="urn:microsoft.com/office/officeart/2008/layout/AlternatingHexagons"/>
    <dgm:cxn modelId="{FEB2BC0C-1AEF-49DA-A82D-324FF0FABC93}" type="presParOf" srcId="{F838E81E-E529-4226-A31F-E8D284AC8AF4}" destId="{7671B977-182C-4F95-A052-E38DE4609466}" srcOrd="3" destOrd="0" presId="urn:microsoft.com/office/officeart/2008/layout/AlternatingHexagons"/>
    <dgm:cxn modelId="{1782C7E5-4BF7-4913-811B-AE186FEC198F}" type="presParOf" srcId="{F838E81E-E529-4226-A31F-E8D284AC8AF4}" destId="{CD7DB5A2-DCA5-4718-8F69-986BC2B51F49}" srcOrd="4" destOrd="0" presId="urn:microsoft.com/office/officeart/2008/layout/AlternatingHexagons"/>
    <dgm:cxn modelId="{4ABF93FF-325D-41AE-950A-3CE0A2EFC132}" type="presParOf" srcId="{CD7DB5A2-DCA5-4718-8F69-986BC2B51F49}" destId="{78E0CA84-F3BC-4946-B9A0-F56BBEF8F825}" srcOrd="0" destOrd="0" presId="urn:microsoft.com/office/officeart/2008/layout/AlternatingHexagons"/>
    <dgm:cxn modelId="{AD83A11D-86F3-4878-BE73-3E3C57EDF804}" type="presParOf" srcId="{CD7DB5A2-DCA5-4718-8F69-986BC2B51F49}" destId="{AA0447DD-120C-4AB4-9EE2-34771743B72E}" srcOrd="1" destOrd="0" presId="urn:microsoft.com/office/officeart/2008/layout/AlternatingHexagons"/>
    <dgm:cxn modelId="{4B93F107-FA94-4E14-9B03-8D0B164A4EE8}" type="presParOf" srcId="{CD7DB5A2-DCA5-4718-8F69-986BC2B51F49}" destId="{893E6659-89DE-4A87-AEA9-BE4DF9048FF9}" srcOrd="2" destOrd="0" presId="urn:microsoft.com/office/officeart/2008/layout/AlternatingHexagons"/>
    <dgm:cxn modelId="{0C7341CA-02B8-4611-B21E-93F765B2AB9D}" type="presParOf" srcId="{CD7DB5A2-DCA5-4718-8F69-986BC2B51F49}" destId="{6A4912EE-2125-460B-982C-CD8F51C0B2F9}" srcOrd="3" destOrd="0" presId="urn:microsoft.com/office/officeart/2008/layout/AlternatingHexagons"/>
    <dgm:cxn modelId="{80BE9D62-D3C8-42B9-98DF-5B17A673C9CA}" type="presParOf" srcId="{CD7DB5A2-DCA5-4718-8F69-986BC2B51F49}" destId="{6AA6289E-F9BE-431C-A768-B8D3952A129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AAFA1-814B-453F-BF49-151F826FEA9E}">
      <dsp:nvSpPr>
        <dsp:cNvPr id="0" name=""/>
        <dsp:cNvSpPr/>
      </dsp:nvSpPr>
      <dsp:spPr>
        <a:xfrm>
          <a:off x="703743" y="0"/>
          <a:ext cx="7975763" cy="541866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FE9E3-2EBD-4527-827D-165260CF2C00}">
      <dsp:nvSpPr>
        <dsp:cNvPr id="0" name=""/>
        <dsp:cNvSpPr/>
      </dsp:nvSpPr>
      <dsp:spPr>
        <a:xfrm>
          <a:off x="4696" y="1625600"/>
          <a:ext cx="2258761" cy="21674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300" kern="1200" dirty="0" smtClean="0">
              <a:solidFill>
                <a:schemeClr val="tx1"/>
              </a:solidFill>
            </a:rPr>
            <a:t>Teigiamas mikroklimatas ugdymo įstaigoje ir grupėje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10503" y="1731407"/>
        <a:ext cx="2047147" cy="1955852"/>
      </dsp:txXfrm>
    </dsp:sp>
    <dsp:sp modelId="{0E4D110D-4AB3-453B-B70C-5840F431CA09}">
      <dsp:nvSpPr>
        <dsp:cNvPr id="0" name=""/>
        <dsp:cNvSpPr/>
      </dsp:nvSpPr>
      <dsp:spPr>
        <a:xfrm>
          <a:off x="2376395" y="1625600"/>
          <a:ext cx="2258761" cy="2167466"/>
        </a:xfrm>
        <a:prstGeom prst="roundRect">
          <a:avLst/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300" kern="1200" dirty="0" smtClean="0">
              <a:solidFill>
                <a:schemeClr val="tx1"/>
              </a:solidFill>
            </a:rPr>
            <a:t>Didaktinių, pažintinių žaidimų taikymas 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482202" y="1731407"/>
        <a:ext cx="2047147" cy="1955852"/>
      </dsp:txXfrm>
    </dsp:sp>
    <dsp:sp modelId="{F125D561-C5E0-4D71-86E6-EF20DA4DD060}">
      <dsp:nvSpPr>
        <dsp:cNvPr id="0" name=""/>
        <dsp:cNvSpPr/>
      </dsp:nvSpPr>
      <dsp:spPr>
        <a:xfrm>
          <a:off x="4748094" y="1625600"/>
          <a:ext cx="2258761" cy="2167466"/>
        </a:xfrm>
        <a:prstGeom prst="roundRect">
          <a:avLst/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300" kern="1200" dirty="0" smtClean="0">
              <a:solidFill>
                <a:schemeClr val="tx1"/>
              </a:solidFill>
            </a:rPr>
            <a:t>IKT taikymas 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4853901" y="1731407"/>
        <a:ext cx="2047147" cy="1955852"/>
      </dsp:txXfrm>
    </dsp:sp>
    <dsp:sp modelId="{3FAB4D34-096F-48AC-94E8-BD1EACD3ADAF}">
      <dsp:nvSpPr>
        <dsp:cNvPr id="0" name=""/>
        <dsp:cNvSpPr/>
      </dsp:nvSpPr>
      <dsp:spPr>
        <a:xfrm>
          <a:off x="7119793" y="1625600"/>
          <a:ext cx="2258761" cy="2167466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300" kern="1200" dirty="0" smtClean="0">
              <a:solidFill>
                <a:schemeClr val="tx1"/>
              </a:solidFill>
            </a:rPr>
            <a:t>Aktyvaus ugdymo metodų taikymas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7225600" y="1731407"/>
        <a:ext cx="2047147" cy="195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001B6-D16A-4C8C-8932-0092FD404C82}">
      <dsp:nvSpPr>
        <dsp:cNvPr id="0" name=""/>
        <dsp:cNvSpPr/>
      </dsp:nvSpPr>
      <dsp:spPr>
        <a:xfrm rot="5400000">
          <a:off x="4883242" y="138142"/>
          <a:ext cx="2125265" cy="184898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Plėsti akiratį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09517" y="331187"/>
        <a:ext cx="1272715" cy="1462891"/>
      </dsp:txXfrm>
    </dsp:sp>
    <dsp:sp modelId="{0AA65331-FFC3-48CC-BC9B-2F2D8A8BB371}">
      <dsp:nvSpPr>
        <dsp:cNvPr id="0" name=""/>
        <dsp:cNvSpPr/>
      </dsp:nvSpPr>
      <dsp:spPr>
        <a:xfrm>
          <a:off x="6940081" y="425827"/>
          <a:ext cx="2371796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59449-CBDD-4194-A3E3-883CD7CCAFA9}">
      <dsp:nvSpPr>
        <dsp:cNvPr id="0" name=""/>
        <dsp:cNvSpPr/>
      </dsp:nvSpPr>
      <dsp:spPr>
        <a:xfrm rot="5400000">
          <a:off x="2899951" y="138916"/>
          <a:ext cx="2125265" cy="184898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703989"/>
            <a:satOff val="-7226"/>
            <a:lumOff val="3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Lavinti  vaiko protą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326226" y="331961"/>
        <a:ext cx="1272715" cy="1462891"/>
      </dsp:txXfrm>
    </dsp:sp>
    <dsp:sp modelId="{70979F15-C228-400B-9589-D895F7E03D6D}">
      <dsp:nvSpPr>
        <dsp:cNvPr id="0" name=""/>
        <dsp:cNvSpPr/>
      </dsp:nvSpPr>
      <dsp:spPr>
        <a:xfrm rot="5400000">
          <a:off x="3894576" y="1725041"/>
          <a:ext cx="2125265" cy="2284582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407978"/>
            <a:satOff val="-14452"/>
            <a:lumOff val="6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Lavinami vaikų pažinimo gebėjimai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95682" y="2158910"/>
        <a:ext cx="1523054" cy="1416843"/>
      </dsp:txXfrm>
    </dsp:sp>
    <dsp:sp modelId="{B2604188-98B9-4360-9310-3A26F5327177}">
      <dsp:nvSpPr>
        <dsp:cNvPr id="0" name=""/>
        <dsp:cNvSpPr/>
      </dsp:nvSpPr>
      <dsp:spPr>
        <a:xfrm>
          <a:off x="1336460" y="2200258"/>
          <a:ext cx="2295286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Didaktinių žaidimų paskirtis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36460" y="2200258"/>
        <a:ext cx="2295286" cy="1275159"/>
      </dsp:txXfrm>
    </dsp:sp>
    <dsp:sp modelId="{CF783A8E-1385-48DE-B0DF-3EC90FD130F8}">
      <dsp:nvSpPr>
        <dsp:cNvPr id="0" name=""/>
        <dsp:cNvSpPr/>
      </dsp:nvSpPr>
      <dsp:spPr>
        <a:xfrm rot="5400000">
          <a:off x="6215934" y="1773730"/>
          <a:ext cx="2125265" cy="215770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111967"/>
            <a:satOff val="-21677"/>
            <a:lumOff val="9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Mokyti ir įtvirtinti tai ko buvo išmokta anksčiau 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559332" y="2144161"/>
        <a:ext cx="1438470" cy="1416843"/>
      </dsp:txXfrm>
    </dsp:sp>
    <dsp:sp modelId="{78E0CA84-F3BC-4946-B9A0-F56BBEF8F825}">
      <dsp:nvSpPr>
        <dsp:cNvPr id="0" name=""/>
        <dsp:cNvSpPr/>
      </dsp:nvSpPr>
      <dsp:spPr>
        <a:xfrm rot="5400000">
          <a:off x="5103327" y="3364695"/>
          <a:ext cx="2125265" cy="240663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815956"/>
            <a:satOff val="-28903"/>
            <a:lumOff val="12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Lavinamas valingas dėmesys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63749" y="3859590"/>
        <a:ext cx="1604422" cy="1416843"/>
      </dsp:txXfrm>
    </dsp:sp>
    <dsp:sp modelId="{AA0447DD-120C-4AB4-9EE2-34771743B72E}">
      <dsp:nvSpPr>
        <dsp:cNvPr id="0" name=""/>
        <dsp:cNvSpPr/>
      </dsp:nvSpPr>
      <dsp:spPr>
        <a:xfrm>
          <a:off x="6940081" y="4033678"/>
          <a:ext cx="2371796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6289E-F9BE-431C-A768-B8D3952A1292}">
      <dsp:nvSpPr>
        <dsp:cNvPr id="0" name=""/>
        <dsp:cNvSpPr/>
      </dsp:nvSpPr>
      <dsp:spPr>
        <a:xfrm rot="5400000">
          <a:off x="2752458" y="3506738"/>
          <a:ext cx="2125265" cy="215361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Ugdoma vaikų kalba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97218" y="3875126"/>
        <a:ext cx="1435746" cy="1416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BD154-DDAC-478B-8932-B57E9DC0F3CA}" type="datetimeFigureOut">
              <a:rPr lang="lt-LT" smtClean="0"/>
              <a:pPr/>
              <a:t>2019.04.10</a:t>
            </a:fld>
            <a:endParaRPr lang="lt-LT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DEF7EF-5EFC-4217-B85D-A928B551B51A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375" y="0"/>
            <a:ext cx="5544766" cy="2253780"/>
          </a:xfrm>
        </p:spPr>
        <p:txBody>
          <a:bodyPr>
            <a:normAutofit/>
          </a:bodyPr>
          <a:lstStyle/>
          <a:p>
            <a:r>
              <a:rPr lang="lt-LT" sz="3200" b="1" dirty="0" smtClean="0"/>
              <a:t>ĮTRAUKUSIS UGDYMAS,</a:t>
            </a:r>
            <a:br>
              <a:rPr lang="lt-LT" sz="3200" b="1" dirty="0" smtClean="0"/>
            </a:br>
            <a:r>
              <a:rPr lang="lt-LT" sz="3200" dirty="0" smtClean="0"/>
              <a:t>TINKAMIAUSIŲ </a:t>
            </a:r>
            <a:r>
              <a:rPr lang="lt-LT" sz="3200" b="1" dirty="0" smtClean="0"/>
              <a:t>METODŲ </a:t>
            </a:r>
            <a:r>
              <a:rPr lang="lt-LT" sz="3200" b="1" dirty="0"/>
              <a:t>TAIKYMAS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272375" y="2783208"/>
            <a:ext cx="2946400" cy="2179320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 </a:t>
            </a: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 algn="r">
              <a:buNone/>
            </a:pPr>
            <a:r>
              <a:rPr lang="lt-LT" dirty="0" smtClean="0"/>
              <a:t>Parengė</a:t>
            </a:r>
          </a:p>
          <a:p>
            <a:pPr marL="0" indent="0" algn="r">
              <a:buNone/>
            </a:pPr>
            <a:r>
              <a:rPr lang="lt-LT" dirty="0" smtClean="0"/>
              <a:t>Ana </a:t>
            </a:r>
            <a:r>
              <a:rPr lang="lt-LT" dirty="0" err="1" smtClean="0"/>
              <a:t>Surdokienė</a:t>
            </a:r>
            <a:endParaRPr lang="en-US" dirty="0" smtClean="0"/>
          </a:p>
          <a:p>
            <a:pPr algn="r"/>
            <a:r>
              <a:rPr lang="lt-LT" dirty="0"/>
              <a:t>l/d „</a:t>
            </a:r>
            <a:r>
              <a:rPr lang="lt-LT" dirty="0" err="1"/>
              <a:t>Žemuogėlė</a:t>
            </a:r>
            <a:r>
              <a:rPr lang="lt-LT" dirty="0"/>
              <a:t>“</a:t>
            </a:r>
            <a:endParaRPr lang="lt-LT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89249">
            <a:off x="4654053" y="1220479"/>
            <a:ext cx="6127457" cy="40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8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368" y="187895"/>
            <a:ext cx="11074400" cy="1143000"/>
          </a:xfrm>
        </p:spPr>
        <p:txBody>
          <a:bodyPr/>
          <a:lstStyle/>
          <a:p>
            <a:r>
              <a:rPr lang="lt-LT" dirty="0" smtClean="0"/>
              <a:t>Įtraukiojo ugdymo technologijos </a:t>
            </a:r>
            <a:endParaRPr lang="lt-LT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07569279"/>
              </p:ext>
            </p:extLst>
          </p:nvPr>
        </p:nvGraphicFramePr>
        <p:xfrm>
          <a:off x="881625" y="1221111"/>
          <a:ext cx="938325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488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819" y="320630"/>
            <a:ext cx="10972800" cy="1143000"/>
          </a:xfrm>
        </p:spPr>
        <p:txBody>
          <a:bodyPr/>
          <a:lstStyle/>
          <a:p>
            <a:r>
              <a:rPr lang="lt-LT" dirty="0" smtClean="0"/>
              <a:t>IKT taikymas </a:t>
            </a:r>
            <a:endParaRPr lang="lt-LT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63630"/>
            <a:ext cx="10972800" cy="492242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Organizuojant ugdymo procesą, gali būti taikomos įvairios technologijos, palaikančios ir gerinančios komunikacijos lygį tarp ugdymo proceso dalyvių. </a:t>
            </a:r>
          </a:p>
          <a:p>
            <a:pPr marL="0" indent="0" algn="just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Dirbant su SUP vaikais gali būti taikomi interaktyvūs informacinių technologijų elementai: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Multimedija;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Kompiuterinis modeliavimas;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Edukaciniai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žaidimai. </a:t>
            </a:r>
          </a:p>
          <a:p>
            <a:pPr marL="0" indent="0" algn="just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Taipogi pritaikomi ir įvairūs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kontrolės ir įsivertinimo būdai: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Kompiuteriniai testai – žaidimai su keliais atsakymo variantais;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Kompiuterinės užduotis su savarankiško pasitikrinimo galimybę. </a:t>
            </a:r>
          </a:p>
          <a:p>
            <a:pPr marL="0" indent="0" algn="just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Šios technologijos padeda  ir didina SUP vaikų galimybes dalyvauti ugdyme, bei skatina vaikų mokymosi motyvaciją</a:t>
            </a:r>
            <a:r>
              <a:rPr lang="lt-LT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099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Informacinių technologijų rūšys</a:t>
            </a:r>
            <a:endParaRPr lang="lt-LT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Standartinės technologijos: kompiuteris, pritaikytas vaikų su SUP naudojimui;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Informaciniai šaltiniai: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knygos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Pagalbinės priemonės: programinės įrangos, kalbos treniruoklis (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teksto redaktoriai (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Kliker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6) ir pan. </a:t>
            </a:r>
          </a:p>
        </p:txBody>
      </p:sp>
    </p:spTree>
    <p:extLst>
      <p:ext uri="{BB962C8B-B14F-4D97-AF65-F5344CB8AC3E}">
        <p14:creationId xmlns:p14="http://schemas.microsoft.com/office/powerpoint/2010/main" val="4252825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64875"/>
            <a:ext cx="10972800" cy="1143000"/>
          </a:xfrm>
        </p:spPr>
        <p:txBody>
          <a:bodyPr/>
          <a:lstStyle/>
          <a:p>
            <a:r>
              <a:rPr lang="lt-LT" dirty="0" smtClean="0"/>
              <a:t>Didaktiniai, pažintiniai žaidimai</a:t>
            </a:r>
            <a:endParaRPr lang="lt-LT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51819"/>
            <a:ext cx="10972800" cy="467278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lt-L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Žaidimas atlieka svarbias funkcijas: socializacijos, komunikacijos, diagnostikos, korekcinę, pramoginę. </a:t>
            </a:r>
          </a:p>
          <a:p>
            <a:pPr marL="0" indent="0" algn="just">
              <a:buNone/>
            </a:pPr>
            <a:r>
              <a:rPr lang="lt-L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Žaidimo proceso metu vaikai ugdosi mąstyti savarankiškai, susikaupti, sutelkti dėmesį, išreikšti iniciatyvą. Žaidimas ugdo mąstymą, atmintį, pastabumą, dėmesingumą. </a:t>
            </a:r>
          </a:p>
          <a:p>
            <a:pPr marL="0" indent="0" algn="just">
              <a:buNone/>
            </a:pPr>
            <a:endParaRPr lang="lt-L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t-L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Žaidybiniai elementai ugdymo proceso metu: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Užtikrina ugdomojo proceso įdomumą;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Atitinka vaikų individualius poreikius;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Aktyvina pažintinius, kalbinius gebėjimus;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 teigiamą poveikį vaikų tarpasmeniniam ir vaikų ir suaugusiųjų bendradarbiavimui ir bendravimui. </a:t>
            </a:r>
          </a:p>
          <a:p>
            <a:pPr marL="0" indent="0">
              <a:buNone/>
            </a:pP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3906988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768996"/>
              </p:ext>
            </p:extLst>
          </p:nvPr>
        </p:nvGraphicFramePr>
        <p:xfrm>
          <a:off x="609600" y="589935"/>
          <a:ext cx="10972800" cy="5734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6422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Aktyvaus ugdymosi metodai </a:t>
            </a:r>
            <a:endParaRPr lang="lt-LT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Aktyvusis mokymas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procesas, kai pedagogas siekia ne tik perduoti informaciją, bet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bendradarbiauti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ugdytiniais, gebėti apibrėžti ugdymosi tikslus, ugdyti vaikų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kūrybiškumą,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norą daugiau sužinoti.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Ugdytinis turi aktyviai dalyvauti ugdymo procese, o ne būti pasyvių klausytoju.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„Aktyvus mokymas garantuoja mokymosi integralumą ir saviraišką“ (Aktyvaus mokymosi metodai, 1998, p. 8)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014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Reikalavimai:</a:t>
            </a:r>
            <a:endParaRPr lang="lt-LT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Kiekvienas metodas turi būti argumentuotas, padedantis pažinti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ugdytinius.</a:t>
            </a:r>
          </a:p>
          <a:p>
            <a:pPr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Pedagogas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privalo stropiai planuoti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ugdymo procesą,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lavinti kritinį mąstymą, mokyti spręsti iškilusias problemas, siūlyti idėjas. </a:t>
            </a: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Taikant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įvairius aktyviuosius mokymo metodus,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ugdymo procesas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tampa įdomesnė, o tai motyvuoja vaikus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ugdytis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0034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266" y="348488"/>
            <a:ext cx="11074400" cy="1143000"/>
          </a:xfrm>
        </p:spPr>
        <p:txBody>
          <a:bodyPr/>
          <a:lstStyle/>
          <a:p>
            <a:r>
              <a:rPr lang="lt-LT" dirty="0" smtClean="0"/>
              <a:t>Ugdymosi būdai </a:t>
            </a:r>
            <a:endParaRPr lang="lt-LT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4000" y="1620503"/>
            <a:ext cx="112606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Sėkmingiausi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būdai dėmesio sutrikimą turintiems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ugdytiniams: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Pažingsniniai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piešiniai, sėdėjimo vieta, geras apšvietimas,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minčių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žemėlapis, „Pagerinti“ užrašai,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lipdukų/skelbimų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lenta, iškarpų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albumai/koliažai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darbas prie lentos,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multisensorinė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patirtis, tyrimai, ekskursijos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Sėkmingiausi ugdymo(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būdai kalbos sutrikimų turintiems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ugdytiniams: Lipdukų/skelbimų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lenta, kalbos supaprastinamas, analogiškas pavyzdys, demonstracija, gaubliai, žemėlapiai, piešimas, braižymas, minčių žemėlapiai,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ekskursijos su praktinėmis užduotimis, eksperimentai, pantomima, šarados – vaidinimai. 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Sėkmingiausi ugdymo(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būdai matematikos sutrikimą turintiems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ugdytiniams: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Žodinis paaiškinimas, žodinis vaizdumo įgarsinimas, „Pagerinti“ užrašai, žodinės viktorinos, diskusijos, ekskursijos su diskusijomis, svečiai pamokoje, vaizduotės bei jausmų pasitelkimas, pritaikyti TV žaidimai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Sėkmingiausi ugdymo(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būdai skaitymo ir rašymo sutrikimą turintiems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ugdytiniams: Skaitovo pagalba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įrašai, ekskursijos, eksperimentai, vaidinimai, gaubliai,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multisensorinė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patirtis, pritaikyti TV žaidimai, vieta pasivaikščiojimui, komfortiškas sėdėjimas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Sėkmingiausi ugdymo(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būdai bendruosius mokymosi sutrikimus turintiems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ugdytiniams: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Sėdėjimo vieta, supaprastinta kalba,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skaitovo/konspektuotojo pagalba,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pažingsniniai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piešiniai, minčių žemėlapis, ekskursijos su praktinėmis užduotimis,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multisensorinė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patirtis, analogiškas pavyzdys,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bei garso įrašai, piešimas, braižymas, vaizduotės bei jausmų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pasitelkimas.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58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337577" y="1337731"/>
            <a:ext cx="3432176" cy="155786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Ugdymosi būdai </a:t>
            </a: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038165" y="194734"/>
            <a:ext cx="2421466" cy="240453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Kalbos supaprastinimas;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Analogiškas pavyzdys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Demonstracija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Piešimas;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Eksperimentai;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Pantomima;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Vaidinimai.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123" y="42334"/>
            <a:ext cx="2958042" cy="25230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err="1" smtClean="0"/>
              <a:t>Pažingsniai</a:t>
            </a:r>
            <a:r>
              <a:rPr lang="lt-LT" dirty="0" smtClean="0"/>
              <a:t> piešiniai;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Minčių žemėlapis;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„Pagerinti“ užrašai;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Lipdukų/skelbimų lenta;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Iškarpų albumas;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Ekskursijos;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Interaktyvios „ekskursijos“</a:t>
            </a:r>
            <a:endParaRPr lang="lt-LT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139766" y="3649133"/>
            <a:ext cx="2421466" cy="298872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Žodinis paaiškinimas;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Žodinis vaizdumo įgarsinimas;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Žodinės viktorinos;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Diskusijos;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Pritaikyti IKT žaidimai</a:t>
            </a:r>
            <a:endParaRPr lang="lt-LT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97601" y="4233329"/>
            <a:ext cx="2421466" cy="240453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lt-LT" dirty="0" smtClean="0"/>
              <a:t>Analogiškas pavyzdys;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lt-LT" dirty="0" err="1" smtClean="0"/>
              <a:t>Video</a:t>
            </a:r>
            <a:r>
              <a:rPr lang="lt-LT" dirty="0" smtClean="0"/>
              <a:t>, garso įrašai;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lt-LT" dirty="0" smtClean="0"/>
              <a:t>Piešimas;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lt-LT" dirty="0" smtClean="0"/>
              <a:t>Vaizduotės, jausmų pasitelkimas.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9274" y="3649133"/>
            <a:ext cx="2242080" cy="263313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Įrašai;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Eksperimentai;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Vaidinimai;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Gaubliai;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err="1" smtClean="0"/>
              <a:t>Multisensorinė</a:t>
            </a:r>
            <a:r>
              <a:rPr lang="lt-LT" dirty="0" smtClean="0"/>
              <a:t> patirtis;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 smtClean="0"/>
              <a:t>Pritaikyti IKT žaidimai;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lt-LT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2595293" y="287863"/>
            <a:ext cx="2540000" cy="1270004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„Apeinantys“ dėmesio sutrikimą</a:t>
            </a:r>
            <a:endParaRPr lang="lt-LT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1921929" y="2675462"/>
            <a:ext cx="2858559" cy="1473202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„Apeinantys“ skaitymo ir rašymo sutrikimą</a:t>
            </a:r>
            <a:endParaRPr lang="lt-LT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4488655" y="3217327"/>
            <a:ext cx="3032657" cy="1608669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„Apeinantys“ bendruosius mokymosi sutrikimus</a:t>
            </a:r>
            <a:endParaRPr lang="lt-LT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7484000" y="2599267"/>
            <a:ext cx="2764898" cy="1278466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„Apeinantys“ matematikos sutrikimą</a:t>
            </a:r>
            <a:endParaRPr lang="lt-LT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6769098" y="194733"/>
            <a:ext cx="2540000" cy="1363133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„Apeinantys“ kalbos sutrikimą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52990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Apibendrinimas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025" y="1865630"/>
            <a:ext cx="10972800" cy="4389120"/>
          </a:xfrm>
        </p:spPr>
        <p:txBody>
          <a:bodyPr>
            <a:normAutofit/>
          </a:bodyPr>
          <a:lstStyle/>
          <a:p>
            <a:pPr algn="just"/>
            <a:r>
              <a:rPr lang="lt-LT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agrindinis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ugdymo veiklos organizatorius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– pedagogas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Jam atitenka vaidmuo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sudominti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vaikus,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įgyti žinių bei įgūdžių. Tik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pedagogas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sprendžia kokius metodus pasirinks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organizuodamas ugdymą,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kad ugdymo procesas būtų kokybiškas, kad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ugdytiniai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įgytų savarankiško darbo įgūdžių.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Pedagogas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– tai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vedlys,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kuris skatina kūrybiškumą, kritinį mąstymą, plėtoja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protinio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mąstymo įgūdžius. Svarbiausias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pedagogo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darbo rodiklis yra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ugdymo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rezultatas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, o ne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ugdymo proceso organizavimas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organizavimas.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Ugdytinis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– aktyvus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ugdymo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proceso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dalyvis. </a:t>
            </a:r>
          </a:p>
          <a:p>
            <a:pPr algn="just"/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Aktyvus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mokymas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– tai tikslo siekimas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, mokymasis bendradarbiaujant, atrandant, skatinantis aktyviai veiklai.</a:t>
            </a:r>
            <a:endParaRPr lang="lt-LT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  <p:pic>
        <p:nvPicPr>
          <p:cNvPr id="3074" name="Picture 2" descr="ÐÐ°ÑÑÐ¸Ð½ÐºÐ¸ Ð¿Ð¾ Ð·Ð°Ð¿ÑÐ¾ÑÑ Ð´ÐµÑÐ¸ Ð¸Ð³ÑÐ°Ñ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599" y="0"/>
            <a:ext cx="2980267" cy="19848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77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73113" y="979715"/>
            <a:ext cx="11418887" cy="5521928"/>
          </a:xfrm>
        </p:spPr>
        <p:txBody>
          <a:bodyPr>
            <a:normAutofit/>
          </a:bodyPr>
          <a:lstStyle/>
          <a:p>
            <a:pPr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LR švietimo įstatymo vienas iš principų „lygios galimybės” – švietimo sistema užtikrina asmenų lygybę; kiekvienas asmuo, nepriklausomai nuo rasės, religijos, pažiūrų turi teisę  gauti išsilavinimą. </a:t>
            </a:r>
            <a:endParaRPr lang="lt-LT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Švietimo paskirtis – „suteikti asmeniui visaverčio savarankiško gyvenimo pagrindus ir padėti jam nuolat tobulinti savo gebėjimus“</a:t>
            </a:r>
            <a:r>
              <a:rPr lang="lt-LT" sz="2800" i="1" dirty="0" smtClean="0">
                <a:latin typeface="Times New Roman" pitchFamily="18" charset="0"/>
                <a:cs typeface="Times New Roman" pitchFamily="18" charset="0"/>
              </a:rPr>
              <a:t>(LR švietimo įstatymas, 2011).</a:t>
            </a:r>
          </a:p>
          <a:p>
            <a:pPr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Mokykla privalo visiems ugdytiniams sudaryti sąlygas mokytis, dalyvauti socialinėje veikloje bei ugdymo procese. </a:t>
            </a:r>
          </a:p>
          <a:p>
            <a:pPr algn="just"/>
            <a:endParaRPr lang="lt-LT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75204" y="1103954"/>
            <a:ext cx="10912475" cy="4521239"/>
          </a:xfrm>
        </p:spPr>
        <p:txBody>
          <a:bodyPr>
            <a:normAutofit/>
          </a:bodyPr>
          <a:lstStyle/>
          <a:p>
            <a:pPr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Šiuolaikiniame ugdyme akcentuojamas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pedagogo tradicinis autoritarinis ugdymas,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ugdytinių aktyvus ugdymasis. </a:t>
            </a:r>
          </a:p>
          <a:p>
            <a:pPr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Aktyvus ugdymasis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užtikrina pačių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ugdytinių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iniciatyvą ir įsitraukimą į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ugdymo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procesą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iandien ugdytiniai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patys ieško atsakymų,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tyrinėja, eksperimentuoja, veikia, atranda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naują medžiagą. </a:t>
            </a: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Pedagogo tikslas - padėti visiems ugdytiniams mokytis su malonumu. Todėl šiandieninis pedagogas turi susipažinti su naujais mokymo metodais ir taikyti juos savo ugdymo procese.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2766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30559"/>
            <a:ext cx="10972800" cy="1143000"/>
          </a:xfrm>
        </p:spPr>
        <p:txBody>
          <a:bodyPr/>
          <a:lstStyle/>
          <a:p>
            <a:r>
              <a:rPr lang="lt-LT" dirty="0" err="1" smtClean="0"/>
              <a:t>Įtraukusis</a:t>
            </a:r>
            <a:r>
              <a:rPr lang="lt-LT" dirty="0" smtClean="0"/>
              <a:t> ugdymas</a:t>
            </a:r>
            <a:endParaRPr lang="lt-LT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135" y="1453787"/>
            <a:ext cx="10972800" cy="474290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lt-LT" sz="2800" i="1" dirty="0" err="1">
                <a:latin typeface="Times New Roman" panose="02020603050405020304" pitchFamily="18" charset="0"/>
                <a:cs typeface="Times New Roman" pitchFamily="18" charset="0"/>
              </a:rPr>
              <a:t>Inkliuzinis</a:t>
            </a:r>
            <a:r>
              <a:rPr lang="lt-LT" sz="2800" i="1" dirty="0">
                <a:latin typeface="Times New Roman" pitchFamily="18" charset="0"/>
                <a:cs typeface="Times New Roman" pitchFamily="18" charset="0"/>
              </a:rPr>
              <a:t> mokymas – vienodų ugdymosi ir karjeros siekimo galimybių sudarymas.” (Bagdonas, 1997, p. 25).</a:t>
            </a:r>
            <a:r>
              <a:rPr lang="lt-LT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lt-LT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2800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lt-LT" sz="2800" i="1" dirty="0">
                <a:latin typeface="Times New Roman" pitchFamily="18" charset="0"/>
                <a:cs typeface="Times New Roman" pitchFamily="18" charset="0"/>
              </a:rPr>
              <a:t>Esminis inkliuzinės mokyklos </a:t>
            </a:r>
            <a:r>
              <a:rPr lang="lt-LT" sz="2800" i="1" dirty="0" smtClean="0">
                <a:latin typeface="Times New Roman" pitchFamily="18" charset="0"/>
                <a:cs typeface="Times New Roman" pitchFamily="18" charset="0"/>
              </a:rPr>
              <a:t>principas   </a:t>
            </a:r>
            <a:r>
              <a:rPr lang="lt-LT" sz="2800" i="1" dirty="0">
                <a:latin typeface="Times New Roman" pitchFamily="18" charset="0"/>
                <a:cs typeface="Times New Roman" pitchFamily="18" charset="0"/>
              </a:rPr>
              <a:t>̶ visi vaikai, nepaisant jokių sunkumų ir vaikų skirtumų, turi mokytis kartu</a:t>
            </a:r>
            <a:r>
              <a:rPr lang="lt-LT" sz="2800" i="1" dirty="0" smtClean="0">
                <a:latin typeface="Times New Roman" pitchFamily="18" charset="0"/>
                <a:cs typeface="Times New Roman" pitchFamily="18" charset="0"/>
              </a:rPr>
              <a:t>“ (</a:t>
            </a:r>
            <a:r>
              <a:rPr lang="lt-LT" sz="2800" i="1" dirty="0" err="1" smtClean="0">
                <a:latin typeface="Times New Roman" pitchFamily="18" charset="0"/>
                <a:cs typeface="Times New Roman" pitchFamily="18" charset="0"/>
              </a:rPr>
              <a:t>Salamankos</a:t>
            </a:r>
            <a:r>
              <a:rPr lang="lt-LT" sz="2800" i="1" dirty="0" smtClean="0">
                <a:latin typeface="Times New Roman" pitchFamily="18" charset="0"/>
                <a:cs typeface="Times New Roman" pitchFamily="18" charset="0"/>
              </a:rPr>
              <a:t> deklaracija, 1994, p. 27.)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Kaip teigia I. 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Emanuelsson</a:t>
            </a:r>
            <a:r>
              <a:rPr 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kiekvienas asmuo yra lygiavertis ir svarbus visuomenės narys; kiekvienas yra savitas, ir tai yra normali žmonių bendrumo sąlyga. Svarbiausias klausimas – kokias skirtybes kiekvienos grupės nariai yra pasirengę priimti (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Emanuelsson</a:t>
            </a:r>
            <a:r>
              <a:rPr 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2013, </a:t>
            </a:r>
            <a:r>
              <a:rPr lang="lt-L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7</a:t>
            </a:r>
            <a:r>
              <a:rPr 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lt-LT" i="1" dirty="0"/>
          </a:p>
        </p:txBody>
      </p:sp>
    </p:spTree>
    <p:extLst>
      <p:ext uri="{BB962C8B-B14F-4D97-AF65-F5344CB8AC3E}">
        <p14:creationId xmlns:p14="http://schemas.microsoft.com/office/powerpoint/2010/main" val="161270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69352"/>
            <a:ext cx="10972800" cy="1143000"/>
          </a:xfrm>
        </p:spPr>
        <p:txBody>
          <a:bodyPr/>
          <a:lstStyle/>
          <a:p>
            <a:r>
              <a:rPr lang="lt-LT" dirty="0" err="1" smtClean="0"/>
              <a:t>Įtraukusis</a:t>
            </a:r>
            <a:r>
              <a:rPr lang="lt-LT" dirty="0" smtClean="0"/>
              <a:t> ugdymas</a:t>
            </a:r>
            <a:endParaRPr lang="lt-LT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Įtraukiojo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švietimo tikslas – padidinti švietimo prieinamumą ir skatinti veiksmingą visų mokinių, kuriuos sistema linkusi atskirti, galimybių plėtrą ir savo ugdymosi potencialo realizavimą (Raktiniai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inkliuzinio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švietimo kokybės plėtros principai, 2009, 15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2" descr="Vaizdo rezultatas pagal užklausą „inkliuzine mokykla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157" y="3299677"/>
            <a:ext cx="3113314" cy="311331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3201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42830"/>
            <a:ext cx="10972800" cy="1143000"/>
          </a:xfrm>
        </p:spPr>
        <p:txBody>
          <a:bodyPr/>
          <a:lstStyle/>
          <a:p>
            <a:r>
              <a:rPr lang="lt-LT" dirty="0" smtClean="0"/>
              <a:t>Įtraukiojo ugdymo(</a:t>
            </a:r>
            <a:r>
              <a:rPr lang="lt-LT" dirty="0" err="1" smtClean="0"/>
              <a:t>si</a:t>
            </a:r>
            <a:r>
              <a:rPr lang="lt-LT" dirty="0" smtClean="0"/>
              <a:t>) strategijos </a:t>
            </a:r>
            <a:endParaRPr lang="lt-LT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Mokymasis bendraujant;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Mokymasis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bendradarbiaujant; </a:t>
            </a: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Problemų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sprendimams drauge; </a:t>
            </a: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Heterogeninis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grupavimas;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Efektyvus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mokymasis;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atliekamas vertinimas, skatinantis mokymąsi </a:t>
            </a: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Raktiniai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inkliuzinio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švietimo kokybės plėtros principai, 2009, 17)</a:t>
            </a:r>
            <a:r>
              <a:rPr lang="lt-L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557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367"/>
            <a:ext cx="10972800" cy="1143000"/>
          </a:xfrm>
        </p:spPr>
        <p:txBody>
          <a:bodyPr/>
          <a:lstStyle/>
          <a:p>
            <a:r>
              <a:rPr lang="lt-LT" dirty="0" smtClean="0"/>
              <a:t>Įtraukiojo ugdymo principai </a:t>
            </a:r>
            <a:endParaRPr lang="lt-LT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B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endruomeniškumo puoselėjimas;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veiklos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diferenciavimas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Metodologinis lankstumas.</a:t>
            </a:r>
          </a:p>
          <a:p>
            <a:pPr marL="0" indent="0">
              <a:buNone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Kaip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teigiama Europos specialiojo ugdymo plėtros agentūros dokumentuose,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įtraukusis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ugdymas, pagrįstas lygių galimybių,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antidiskriminacijos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visuotinio prieinamumo principais. </a:t>
            </a:r>
          </a:p>
        </p:txBody>
      </p:sp>
    </p:spTree>
    <p:extLst>
      <p:ext uri="{BB962C8B-B14F-4D97-AF65-F5344CB8AC3E}">
        <p14:creationId xmlns:p14="http://schemas.microsoft.com/office/powerpoint/2010/main" val="55985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de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152" y="188293"/>
            <a:ext cx="4966705" cy="19644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47745" y="249862"/>
            <a:ext cx="6748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Kiekvienas vaikas ypatingas,  ir visi skirtingi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992233" y="781157"/>
            <a:ext cx="1175657" cy="1338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226115" y="1858290"/>
            <a:ext cx="1023258" cy="1279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249374" y="2152736"/>
            <a:ext cx="302471" cy="1681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919483" y="2181256"/>
            <a:ext cx="32656" cy="1322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168505" y="2159660"/>
            <a:ext cx="69484" cy="1344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197857" y="893134"/>
            <a:ext cx="625757" cy="1153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24246" y="905263"/>
            <a:ext cx="2367987" cy="16634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rgbClr val="3AB5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dirty="0" smtClean="0">
                <a:solidFill>
                  <a:schemeClr val="tx1"/>
                </a:solidFill>
              </a:rPr>
              <a:t>Žmogaus vertybės </a:t>
            </a:r>
            <a:r>
              <a:rPr lang="lt-LT" dirty="0" smtClean="0">
                <a:solidFill>
                  <a:schemeClr val="tx1"/>
                </a:solidFill>
              </a:rPr>
              <a:t>nepriklauso </a:t>
            </a:r>
            <a:r>
              <a:rPr lang="lt-LT" dirty="0" smtClean="0">
                <a:solidFill>
                  <a:schemeClr val="tx1"/>
                </a:solidFill>
              </a:rPr>
              <a:t>nuo jo gebėjimų ir pasiekimų.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8660" y="2692843"/>
            <a:ext cx="2214563" cy="12858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rgbClr val="3AB5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dirty="0" smtClean="0">
                <a:solidFill>
                  <a:schemeClr val="tx1"/>
                </a:solidFill>
              </a:rPr>
              <a:t>Kiekvienas žmogus jaučia ir mąsto.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60608" y="3873951"/>
            <a:ext cx="2214563" cy="192200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rgbClr val="3AB5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dirty="0" smtClean="0">
                <a:solidFill>
                  <a:schemeClr val="tx1"/>
                </a:solidFill>
              </a:rPr>
              <a:t>Kiekvienas turi teisę į bendravimą ir </a:t>
            </a:r>
            <a:r>
              <a:rPr lang="lt-LT" dirty="0" smtClean="0">
                <a:solidFill>
                  <a:schemeClr val="tx1"/>
                </a:solidFill>
              </a:rPr>
              <a:t>bendradarbiavimą </a:t>
            </a:r>
            <a:r>
              <a:rPr lang="lt-LT" dirty="0" smtClean="0">
                <a:solidFill>
                  <a:schemeClr val="tx1"/>
                </a:solidFill>
              </a:rPr>
              <a:t>bei privalo būti išgirstas.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57363" y="3543024"/>
            <a:ext cx="1979756" cy="12858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rgbClr val="3AB5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dirty="0" smtClean="0">
                <a:solidFill>
                  <a:schemeClr val="tx1"/>
                </a:solidFill>
              </a:rPr>
              <a:t>Visi žmonės jaučia poreikį būti sociume.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45485" y="3499932"/>
            <a:ext cx="2214563" cy="22094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rgbClr val="3AB5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dirty="0" smtClean="0">
                <a:solidFill>
                  <a:schemeClr val="tx1"/>
                </a:solidFill>
              </a:rPr>
              <a:t>Kokybiškas ugdymas gali būti vykdomas tik realiomis bendravimo ir bendradarbiavimo sąlygomis.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768414" y="2046671"/>
            <a:ext cx="2214563" cy="16959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rgbClr val="3AB5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dirty="0" smtClean="0">
                <a:solidFill>
                  <a:schemeClr val="tx1"/>
                </a:solidFill>
              </a:rPr>
              <a:t>Kiekvienas žmogus jaučia poreikį bendrauti ir bendradarbiauti su bendraamžiais.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68413" y="4193184"/>
            <a:ext cx="2214563" cy="20985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rgbClr val="3AB5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dirty="0" smtClean="0">
                <a:solidFill>
                  <a:schemeClr val="tx1"/>
                </a:solidFill>
              </a:rPr>
              <a:t>Ugdymo </a:t>
            </a:r>
            <a:r>
              <a:rPr lang="lt-LT" dirty="0" err="1" smtClean="0">
                <a:solidFill>
                  <a:schemeClr val="tx1"/>
                </a:solidFill>
              </a:rPr>
              <a:t>įvairial</a:t>
            </a:r>
            <a:r>
              <a:rPr lang="en-US" dirty="0" smtClean="0">
                <a:solidFill>
                  <a:schemeClr val="tx1"/>
                </a:solidFill>
              </a:rPr>
              <a:t>y</a:t>
            </a:r>
            <a:r>
              <a:rPr lang="lt-LT" dirty="0" err="1" smtClean="0">
                <a:solidFill>
                  <a:schemeClr val="tx1"/>
                </a:solidFill>
              </a:rPr>
              <a:t>piškumas</a:t>
            </a:r>
            <a:r>
              <a:rPr lang="lt-LT" dirty="0" smtClean="0">
                <a:solidFill>
                  <a:schemeClr val="tx1"/>
                </a:solidFill>
              </a:rPr>
              <a:t>, įvairumas sustiprina visas žmogaus gyvenimo puses.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9043332" y="2120063"/>
            <a:ext cx="936704" cy="199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8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87053"/>
            <a:ext cx="10972800" cy="1143000"/>
          </a:xfrm>
        </p:spPr>
        <p:txBody>
          <a:bodyPr/>
          <a:lstStyle/>
          <a:p>
            <a:r>
              <a:rPr lang="lt-LT" dirty="0" smtClean="0"/>
              <a:t>Įtraukiojo ugdymo sąlygos </a:t>
            </a:r>
            <a:endParaRPr lang="lt-LT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993058" y="1556496"/>
            <a:ext cx="5102942" cy="156332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Galimybės parinkti vaikui tinkamiausius ugdymo metodus ir būdus. Kurie skatintų jo galimybių ir gebėjimų sklaidą bei raidą. </a:t>
            </a:r>
            <a:endParaRPr lang="lt-LT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3067664" y="3246268"/>
            <a:ext cx="5102942" cy="156332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Šeimos ir ugdymo įstaigos sistemingas ir nuoseklus bendradarbiavimas. </a:t>
            </a:r>
            <a:endParaRPr lang="lt-LT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4837470" y="4936040"/>
            <a:ext cx="5102942" cy="156332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Pedagogo tolerantiškas požiūris bei noras padėti vaikui. </a:t>
            </a:r>
            <a:endParaRPr lang="lt-LT" dirty="0"/>
          </a:p>
        </p:txBody>
      </p:sp>
      <p:pic>
        <p:nvPicPr>
          <p:cNvPr id="2050" name="Picture 2" descr="ÐÐ°ÑÑÐ¸Ð½ÐºÐ¸ Ð¿Ð¾ Ð·Ð°Ð¿ÑÐ¾ÑÑ Ð´ÐµÑÐ¸ Ð¸Ð³ÑÐ°Ñ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294" y="1349478"/>
            <a:ext cx="3097162" cy="20512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Ð°ÑÑÐ¸Ð½ÐºÐ¸ Ð¿Ð¾ Ð·Ð°Ð¿ÑÐ¾ÑÑ Ð´ÐµÑÐ¸ Ð¸Ð³ÑÐ°ÑÑ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9" y="4809597"/>
            <a:ext cx="2705100" cy="16859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602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1216</Words>
  <Application>Microsoft Office PowerPoint</Application>
  <PresentationFormat>Widescreen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ĮTRAUKUSIS UGDYMAS, TINKAMIAUSIŲ METODŲ TAIKYMAS </vt:lpstr>
      <vt:lpstr>PowerPoint Presentation</vt:lpstr>
      <vt:lpstr>PowerPoint Presentation</vt:lpstr>
      <vt:lpstr>Įtraukusis ugdymas</vt:lpstr>
      <vt:lpstr>Įtraukusis ugdymas</vt:lpstr>
      <vt:lpstr>Įtraukiojo ugdymo(si) strategijos </vt:lpstr>
      <vt:lpstr>Įtraukiojo ugdymo principai </vt:lpstr>
      <vt:lpstr>PowerPoint Presentation</vt:lpstr>
      <vt:lpstr>Įtraukiojo ugdymo sąlygos </vt:lpstr>
      <vt:lpstr>Įtraukiojo ugdymo technologijos </vt:lpstr>
      <vt:lpstr>IKT taikymas </vt:lpstr>
      <vt:lpstr>Informacinių technologijų rūšys</vt:lpstr>
      <vt:lpstr>Didaktiniai, pažintiniai žaidimai</vt:lpstr>
      <vt:lpstr>PowerPoint Presentation</vt:lpstr>
      <vt:lpstr>Aktyvaus ugdymosi metodai </vt:lpstr>
      <vt:lpstr>Reikalavimai:</vt:lpstr>
      <vt:lpstr>Ugdymosi būdai </vt:lpstr>
      <vt:lpstr>PowerPoint Presentation</vt:lpstr>
      <vt:lpstr>Apibendrinimas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AKTYVAUS MOKYMOSI METODŲ TAIKYMAS INKLIUZINĖJE MOKYKLOJE</dc:title>
  <dc:creator>Vartotojas</dc:creator>
  <cp:lastModifiedBy>Vartotojas8</cp:lastModifiedBy>
  <cp:revision>57</cp:revision>
  <dcterms:created xsi:type="dcterms:W3CDTF">2017-05-03T18:41:01Z</dcterms:created>
  <dcterms:modified xsi:type="dcterms:W3CDTF">2019-04-10T10:50:28Z</dcterms:modified>
</cp:coreProperties>
</file>